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57" r:id="rId4"/>
    <p:sldId id="256" r:id="rId5"/>
  </p:sldIdLst>
  <p:sldSz cx="9906000" cy="741521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45" autoAdjust="0"/>
  </p:normalViewPr>
  <p:slideViewPr>
    <p:cSldViewPr snapToGrid="0" snapToObjects="1">
      <p:cViewPr varScale="1">
        <p:scale>
          <a:sx n="83" d="100"/>
          <a:sy n="83" d="100"/>
        </p:scale>
        <p:origin x="-104" y="-392"/>
      </p:cViewPr>
      <p:guideLst>
        <p:guide orient="horz" pos="233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B6D8E-3C46-B040-9C1B-658EA89964EE}" type="datetimeFigureOut">
              <a:rPr lang="en-US"/>
              <a:pPr>
                <a:defRPr/>
              </a:pPr>
              <a:t>2022-01-12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336C33-F37A-C74F-A616-F1E702A7E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0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1E9484-560F-D246-8C4E-0D5D1FB4E078}" type="datetimeFigureOut">
              <a:rPr lang="en-US"/>
              <a:pPr>
                <a:defRPr/>
              </a:pPr>
              <a:t>2022-01-12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9A230D-D716-1E43-95E5-F3CEAC597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2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303526"/>
            <a:ext cx="8420100" cy="158946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201956"/>
            <a:ext cx="6934200" cy="1894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1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730217"/>
            <a:ext cx="8091488" cy="48936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F4F6F2-D8DC-AA43-8A7B-51487FA8E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5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96954"/>
            <a:ext cx="2414588" cy="6326962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80" y="296954"/>
            <a:ext cx="7078663" cy="6326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B9F7D-720B-CD44-A44F-CF315BE3F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30217"/>
            <a:ext cx="8091488" cy="4893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F25192-0E11-E247-B744-2305EF50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764962"/>
            <a:ext cx="8420100" cy="147274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142886"/>
            <a:ext cx="8420100" cy="1622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4EDF46-3627-5848-880A-BE32CB5E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80" y="1730218"/>
            <a:ext cx="4746625" cy="48936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5" y="1730218"/>
            <a:ext cx="4746625" cy="48936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991ECF-101B-3E4F-B01F-D8CD74312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0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915400" cy="12358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59843"/>
            <a:ext cx="4376870" cy="691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51584"/>
            <a:ext cx="4376870" cy="4272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659843"/>
            <a:ext cx="4378590" cy="691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51584"/>
            <a:ext cx="4378590" cy="42723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8B2A25-F485-8840-9019-B91596B5D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6954"/>
            <a:ext cx="8091488" cy="123586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7A3330-316A-2547-9B3E-FEBB8706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08CD82-B481-7F4A-BFD5-B68D6CB6C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5237"/>
            <a:ext cx="3259006" cy="12564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6" y="295239"/>
            <a:ext cx="5537729" cy="63286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551704"/>
            <a:ext cx="3259006" cy="507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816104-F193-444F-B38D-8A8F17DAA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5190651"/>
            <a:ext cx="5943600" cy="6127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62563"/>
            <a:ext cx="5943600" cy="44491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803437"/>
            <a:ext cx="5943600" cy="870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873875"/>
            <a:ext cx="23114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873875"/>
            <a:ext cx="31369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93200" y="6873875"/>
            <a:ext cx="812800" cy="393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50FAF7-1845-CB46-B1EC-B030CC1BA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4"/>
          <p:cNvSpPr txBox="1">
            <a:spLocks noChangeArrowheads="1"/>
          </p:cNvSpPr>
          <p:nvPr userDrawn="1"/>
        </p:nvSpPr>
        <p:spPr bwMode="auto">
          <a:xfrm>
            <a:off x="9102725" y="684847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</a:p>
          <a:p>
            <a:pPr eaLnBrk="1" hangingPunct="1">
              <a:defRPr/>
            </a:pPr>
            <a:r>
              <a:rPr lang="en-US" sz="1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Sweden</a:t>
            </a:r>
          </a:p>
        </p:txBody>
      </p:sp>
      <p:sp>
        <p:nvSpPr>
          <p:cNvPr id="12" name="Rektangel 4"/>
          <p:cNvSpPr/>
          <p:nvPr userDrawn="1"/>
        </p:nvSpPr>
        <p:spPr>
          <a:xfrm>
            <a:off x="-1" y="6859587"/>
            <a:ext cx="9906001" cy="555625"/>
          </a:xfrm>
          <a:prstGeom prst="rect">
            <a:avLst/>
          </a:prstGeom>
          <a:solidFill>
            <a:srgbClr val="002D7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 userDrawn="1"/>
        </p:nvSpPr>
        <p:spPr bwMode="auto">
          <a:xfrm>
            <a:off x="8270875" y="6859588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M. Yamauchi </a:t>
            </a:r>
            <a:r>
              <a:rPr lang="en-US" sz="14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Kiruna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Sweden</a:t>
            </a:r>
          </a:p>
        </p:txBody>
      </p:sp>
      <p:pic>
        <p:nvPicPr>
          <p:cNvPr id="1029" name="Bildobjekt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900863"/>
            <a:ext cx="476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749800" y="70024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9138550-ECD3-6741-A6E5-61E6427F754D}" type="slidenum">
              <a:rPr lang="en-US" sz="1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esa.int/Safety_Security/Space_Debri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0"/>
            <a:ext cx="8932877" cy="1329900"/>
          </a:xfrm>
        </p:spPr>
        <p:txBody>
          <a:bodyPr/>
          <a:lstStyle/>
          <a:p>
            <a:r>
              <a:rPr lang="en-US" sz="2400" b="1" dirty="0" smtClean="0"/>
              <a:t>Mass, Momentum, and Energy transfer from the ionosphere to the magnetosphere </a:t>
            </a:r>
            <a:br>
              <a:rPr lang="en-US" sz="2400" b="1" dirty="0" smtClean="0"/>
            </a:br>
            <a:r>
              <a:rPr lang="en-US" sz="2400" b="1" dirty="0" smtClean="0"/>
              <a:t>(role of </a:t>
            </a:r>
            <a:r>
              <a:rPr lang="en-US" sz="2400" b="1" dirty="0"/>
              <a:t>molecular/heavy/metallic </a:t>
            </a:r>
            <a:r>
              <a:rPr lang="en-US" sz="2400" b="1" dirty="0" smtClean="0"/>
              <a:t>ions)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5192-0E11-E247-B744-2305EF5095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067" y="1241563"/>
            <a:ext cx="968793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 by knowing composition of ionospheric ions (N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/N</a:t>
            </a:r>
            <a:r>
              <a:rPr lang="en-US" baseline="30000" dirty="0" smtClean="0"/>
              <a:t>+</a:t>
            </a:r>
            <a:r>
              <a:rPr lang="en-US" dirty="0" smtClean="0"/>
              <a:t>, N</a:t>
            </a:r>
            <a:r>
              <a:rPr lang="en-US" baseline="30000" dirty="0"/>
              <a:t>+</a:t>
            </a:r>
            <a:r>
              <a:rPr lang="en-US" dirty="0" smtClean="0"/>
              <a:t>/O</a:t>
            </a:r>
            <a:r>
              <a:rPr lang="en-US" baseline="30000" dirty="0"/>
              <a:t>+</a:t>
            </a:r>
            <a:r>
              <a:rPr lang="en-US" dirty="0" smtClean="0"/>
              <a:t>, Fe</a:t>
            </a:r>
            <a:r>
              <a:rPr lang="en-US" baseline="30000" dirty="0" smtClean="0"/>
              <a:t>+</a:t>
            </a:r>
            <a:r>
              <a:rPr lang="en-US" dirty="0" smtClean="0"/>
              <a:t>/O</a:t>
            </a:r>
            <a:r>
              <a:rPr lang="en-US" baseline="30000" dirty="0" smtClean="0"/>
              <a:t>+</a:t>
            </a:r>
            <a:r>
              <a:rPr lang="en-US" dirty="0" smtClean="0"/>
              <a:t>) leaving the ionosphere, we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know </a:t>
            </a:r>
            <a:r>
              <a:rPr lang="en-US" dirty="0" smtClean="0">
                <a:solidFill>
                  <a:srgbClr val="FF0000"/>
                </a:solidFill>
              </a:rPr>
              <a:t>production of these ions at the upper ionosphere</a:t>
            </a:r>
            <a:r>
              <a:rPr lang="en-US" dirty="0" smtClean="0"/>
              <a:t>, which is a combination of ion production/dissociation and upward convection/ion flow.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can estimate the effect of ion outflow on the</a:t>
            </a:r>
            <a:r>
              <a:rPr lang="en-US" dirty="0" smtClean="0">
                <a:solidFill>
                  <a:srgbClr val="FF0000"/>
                </a:solidFill>
              </a:rPr>
              <a:t> evolution of the Earth's atmosphere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can estimate the</a:t>
            </a:r>
            <a:r>
              <a:rPr lang="en-US" dirty="0" smtClean="0">
                <a:solidFill>
                  <a:srgbClr val="FF0000"/>
                </a:solidFill>
              </a:rPr>
              <a:t> mass loading effect on the solar wind/magnetosphere coupling and turbulence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can estimate how quickly</a:t>
            </a:r>
            <a:r>
              <a:rPr lang="en-US" dirty="0" smtClean="0">
                <a:solidFill>
                  <a:srgbClr val="FF0000"/>
                </a:solidFill>
              </a:rPr>
              <a:t> the space debris is fragmented into atomic level</a:t>
            </a:r>
            <a:r>
              <a:rPr lang="en-US" dirty="0" smtClean="0"/>
              <a:t> (we need </a:t>
            </a:r>
            <a:r>
              <a:rPr lang="en-US" dirty="0"/>
              <a:t>separate </a:t>
            </a:r>
            <a:r>
              <a:rPr lang="en-US" dirty="0" smtClean="0"/>
              <a:t>Al=27/N</a:t>
            </a:r>
            <a:r>
              <a:rPr lang="en-US" baseline="-25000" dirty="0" smtClean="0"/>
              <a:t>2 </a:t>
            </a:r>
            <a:r>
              <a:rPr lang="en-US" dirty="0" smtClean="0"/>
              <a:t>=28 mass range up to several hundred) and how quickly the magnetosphere is polluted by these fragmented debris</a:t>
            </a:r>
          </a:p>
          <a:p>
            <a:endParaRPr lang="en-US" sz="1200" dirty="0"/>
          </a:p>
          <a:p>
            <a:r>
              <a:rPr lang="en-US" dirty="0" smtClean="0"/>
              <a:t>Momentum/Energy: by </a:t>
            </a:r>
            <a:r>
              <a:rPr lang="en-US" dirty="0"/>
              <a:t>knowing </a:t>
            </a:r>
            <a:r>
              <a:rPr lang="en-US" dirty="0" smtClean="0"/>
              <a:t>upward momentum/energy carried by ions and field respectively, we</a:t>
            </a:r>
          </a:p>
          <a:p>
            <a:pPr marL="342900" indent="-342900">
              <a:buAutoNum type="arabicParenBoth"/>
            </a:pPr>
            <a:r>
              <a:rPr lang="en-US" dirty="0" smtClean="0"/>
              <a:t>know </a:t>
            </a:r>
            <a:r>
              <a:rPr lang="en-US" dirty="0" smtClean="0">
                <a:solidFill>
                  <a:srgbClr val="FF0000"/>
                </a:solidFill>
              </a:rPr>
              <a:t>real reflection rates</a:t>
            </a:r>
            <a:r>
              <a:rPr lang="en-US" dirty="0" smtClean="0"/>
              <a:t> of the momentum/energy at the ionosphere for both particle and field</a:t>
            </a:r>
          </a:p>
          <a:p>
            <a:pPr marL="342900" indent="-342900">
              <a:buAutoNum type="arabicParenBoth"/>
            </a:pPr>
            <a:r>
              <a:rPr lang="en-US" dirty="0" smtClean="0"/>
              <a:t>can estimate </a:t>
            </a:r>
            <a:r>
              <a:rPr lang="en-US" dirty="0" smtClean="0">
                <a:solidFill>
                  <a:srgbClr val="FF0000"/>
                </a:solidFill>
              </a:rPr>
              <a:t>the effect of the ionospheric composition on such reflection rates</a:t>
            </a:r>
          </a:p>
          <a:p>
            <a:endParaRPr lang="en-US" sz="1200" dirty="0"/>
          </a:p>
          <a:p>
            <a:pPr marL="285750" indent="-285750">
              <a:buFont typeface="Symbol" charset="0"/>
              <a:buChar char=""/>
            </a:pPr>
            <a:r>
              <a:rPr lang="en-US" dirty="0" smtClean="0"/>
              <a:t>Understand </a:t>
            </a:r>
            <a:r>
              <a:rPr lang="en-US" sz="2400" b="1" dirty="0">
                <a:solidFill>
                  <a:srgbClr val="0000FF"/>
                </a:solidFill>
              </a:rPr>
              <a:t>"effect of </a:t>
            </a:r>
            <a:r>
              <a:rPr lang="en-US" sz="2400" b="1" dirty="0" smtClean="0">
                <a:solidFill>
                  <a:srgbClr val="0000FF"/>
                </a:solidFill>
              </a:rPr>
              <a:t>small-scale ionospheric (cf. auroral, turbulence, </a:t>
            </a:r>
            <a:r>
              <a:rPr lang="en-US" sz="2400" b="1" dirty="0" err="1" smtClean="0">
                <a:solidFill>
                  <a:srgbClr val="0000FF"/>
                </a:solidFill>
              </a:rPr>
              <a:t>etc</a:t>
            </a:r>
            <a:r>
              <a:rPr lang="en-US" sz="2400" b="1" dirty="0" smtClean="0">
                <a:solidFill>
                  <a:srgbClr val="0000FF"/>
                </a:solidFill>
              </a:rPr>
              <a:t>) process </a:t>
            </a:r>
            <a:r>
              <a:rPr lang="en-US" sz="2400" b="1" dirty="0">
                <a:solidFill>
                  <a:srgbClr val="0000FF"/>
                </a:solidFill>
              </a:rPr>
              <a:t>on large-scale </a:t>
            </a:r>
            <a:r>
              <a:rPr lang="en-US" sz="2400" b="1" dirty="0" smtClean="0">
                <a:solidFill>
                  <a:srgbClr val="0000FF"/>
                </a:solidFill>
              </a:rPr>
              <a:t>response/system</a:t>
            </a:r>
            <a:r>
              <a:rPr lang="en-US" sz="2400" b="1" dirty="0" smtClean="0"/>
              <a:t>"</a:t>
            </a:r>
            <a:r>
              <a:rPr lang="en-US" dirty="0" smtClean="0"/>
              <a:t> </a:t>
            </a:r>
            <a:r>
              <a:rPr lang="en-US" dirty="0"/>
              <a:t>like greenhouse effect</a:t>
            </a:r>
            <a:r>
              <a:rPr lang="en-US" dirty="0" smtClean="0"/>
              <a:t>: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note: not mentioning Joule heating or space weather effect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Aiming 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(as backup in case M goes to astrophysics or planetary): </a:t>
            </a:r>
            <a:r>
              <a:rPr lang="en-US" dirty="0" smtClean="0">
                <a:solidFill>
                  <a:srgbClr val="FF0000"/>
                </a:solidFill>
              </a:rPr>
              <a:t>one SC (max add 1-2 </a:t>
            </a:r>
            <a:r>
              <a:rPr lang="en-US" dirty="0" err="1" smtClean="0">
                <a:solidFill>
                  <a:srgbClr val="FF0000"/>
                </a:solidFill>
              </a:rPr>
              <a:t>microsat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 collaborate with Japanese FACTORS</a:t>
            </a:r>
            <a:r>
              <a:rPr lang="en-US" dirty="0" smtClean="0">
                <a:solidFill>
                  <a:srgbClr val="000000"/>
                </a:solidFill>
              </a:rPr>
              <a:t> = 2SC x 400x4000 km with particle/wave/camera, earth 2030's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(if M-class, heavy ion is science can just be spin-off of main science)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5192-0E11-E247-B744-2305EF5095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47508" y="2922889"/>
            <a:ext cx="5906494" cy="42760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Instruments and satellite for F class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508" y="3692716"/>
            <a:ext cx="84806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Instrument: ideally </a:t>
            </a:r>
            <a:r>
              <a:rPr lang="en-US" b="1" dirty="0"/>
              <a:t>&lt; 20 kg, and max &lt; 30 </a:t>
            </a:r>
            <a:r>
              <a:rPr lang="en-US" b="1" dirty="0" smtClean="0"/>
              <a:t>kg</a:t>
            </a:r>
          </a:p>
          <a:p>
            <a:endParaRPr lang="en-US" b="1" dirty="0"/>
          </a:p>
          <a:p>
            <a:r>
              <a:rPr lang="en-US" b="1" dirty="0" smtClean="0"/>
              <a:t>One SC (maximum additional </a:t>
            </a:r>
            <a:r>
              <a:rPr lang="en-US" b="1" dirty="0" err="1" smtClean="0"/>
              <a:t>nanosatellite</a:t>
            </a:r>
            <a:r>
              <a:rPr lang="en-US" b="1" dirty="0" smtClean="0"/>
              <a:t> provided externally, because </a:t>
            </a:r>
            <a:r>
              <a:rPr lang="en-US" b="1" dirty="0"/>
              <a:t>no free </a:t>
            </a:r>
            <a:r>
              <a:rPr lang="en-US" b="1" dirty="0" smtClean="0"/>
              <a:t>launch like </a:t>
            </a:r>
            <a:r>
              <a:rPr lang="en-US" b="1" dirty="0"/>
              <a:t>C</a:t>
            </a:r>
            <a:r>
              <a:rPr lang="en-US" b="1" dirty="0" smtClean="0"/>
              <a:t>omet Interceptor)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No EMC requirement: (field-instrument is similar level as cube-sat project)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7508" y="5661256"/>
            <a:ext cx="8480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Among plasma packages, heavy/metallic ion/neutral and dust have not been well studied during past magnetospheric mission</a:t>
            </a:r>
            <a:r>
              <a:rPr lang="en-US" b="1" dirty="0" smtClean="0"/>
              <a:t> =&gt; next two slides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427" y="489630"/>
            <a:ext cx="394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Why F-class, if Earth mission?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7508" y="969729"/>
            <a:ext cx="8480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M+F joint call means one astrophysics and one solar system</a:t>
            </a:r>
          </a:p>
          <a:p>
            <a:pPr marL="285750" indent="-285750">
              <a:buFont typeface="Symbol" charset="0"/>
              <a:buChar char=""/>
            </a:pPr>
            <a:r>
              <a:rPr lang="en-US" b="1" dirty="0" smtClean="0"/>
              <a:t>Most likely combinations are</a:t>
            </a:r>
          </a:p>
          <a:p>
            <a:r>
              <a:rPr lang="en-US" b="1" dirty="0" smtClean="0"/>
              <a:t>	M: astrophysics,  F: Earth (planetary is not possible)</a:t>
            </a:r>
          </a:p>
          <a:p>
            <a:r>
              <a:rPr lang="en-US" b="1" dirty="0"/>
              <a:t>	</a:t>
            </a:r>
            <a:r>
              <a:rPr lang="en-US" b="1" dirty="0" smtClean="0"/>
              <a:t>M: planetary, </a:t>
            </a:r>
            <a:r>
              <a:rPr lang="en-US" b="1" dirty="0"/>
              <a:t>F: </a:t>
            </a:r>
            <a:r>
              <a:rPr lang="en-US" b="1" dirty="0" smtClean="0"/>
              <a:t>astrophysics</a:t>
            </a:r>
          </a:p>
          <a:p>
            <a:r>
              <a:rPr lang="en-US" b="1" dirty="0"/>
              <a:t>	</a:t>
            </a:r>
            <a:r>
              <a:rPr lang="en-US" b="1" dirty="0" smtClean="0"/>
              <a:t>(ESA would reserve M class for planetary)</a:t>
            </a:r>
          </a:p>
        </p:txBody>
      </p:sp>
    </p:spTree>
    <p:extLst>
      <p:ext uri="{BB962C8B-B14F-4D97-AF65-F5344CB8AC3E}">
        <p14:creationId xmlns:p14="http://schemas.microsoft.com/office/powerpoint/2010/main" val="39875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61015"/>
            <a:ext cx="4239123" cy="34553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7985119">
            <a:off x="2546483" y="3747135"/>
            <a:ext cx="1460903" cy="56684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7725" y="5736463"/>
            <a:ext cx="5674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(1) Source of metallic and molecular ions/neutrals is not known (2) Molecular ion escape keeps many information of ionospheric processes.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metallic_sour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15650" cy="3361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05" y="3031952"/>
            <a:ext cx="3379695" cy="2643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50" y="0"/>
            <a:ext cx="3090351" cy="3099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122" y="3509790"/>
            <a:ext cx="2287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 mission (Earth):</a:t>
            </a:r>
          </a:p>
          <a:p>
            <a:r>
              <a:rPr lang="en-US" sz="2000" b="1" dirty="0" smtClean="0"/>
              <a:t>We need argument for plasma measurements (against telescopes)</a:t>
            </a:r>
            <a:r>
              <a:rPr lang="en-US" sz="2000" b="1" dirty="0"/>
              <a:t>;</a:t>
            </a:r>
            <a:r>
              <a:rPr lang="en-US" sz="2000" b="1" dirty="0" smtClean="0"/>
              <a:t> e.g., must be urgent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897"/>
            <a:ext cx="9958423" cy="1832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2996" y="1880934"/>
            <a:ext cx="284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Schulz and </a:t>
            </a:r>
            <a:r>
              <a:rPr lang="en-US" dirty="0" err="1" smtClean="0"/>
              <a:t>Glassmeier</a:t>
            </a:r>
            <a:r>
              <a:rPr lang="en-US" dirty="0" smtClean="0"/>
              <a:t>, 2021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3936" y="2"/>
            <a:ext cx="591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injecting mass [t/</a:t>
            </a:r>
            <a:r>
              <a:rPr lang="en-US" dirty="0" err="1" smtClean="0"/>
              <a:t>yr</a:t>
            </a:r>
            <a:r>
              <a:rPr lang="en-US" dirty="0" smtClean="0"/>
              <a:t>] of ablated elements into the atmosphere </a:t>
            </a:r>
            <a:endParaRPr lang="en-US" dirty="0"/>
          </a:p>
        </p:txBody>
      </p:sp>
      <p:pic>
        <p:nvPicPr>
          <p:cNvPr id="6" name="Picture 5" descr="all_evo_orbit_ma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6" y="3081263"/>
            <a:ext cx="9906000" cy="4248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9582" y="3605214"/>
            <a:ext cx="498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https://www.esa.int/Safety_Security/</a:t>
            </a:r>
            <a:r>
              <a:rPr lang="en-US" dirty="0" smtClean="0">
                <a:hlinkClick r:id="rId4"/>
              </a:rPr>
              <a:t>Space_Debris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5134" y="2434932"/>
            <a:ext cx="856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Through outflow process of ions, metallic ions enters the magnetosphere, but amount is still unknown.  Before man-made (debris origin) contaminate, we need to measure it.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510</Words>
  <Application>Microsoft Macintosh PowerPoint</Application>
  <PresentationFormat>Custom</PresentationFormat>
  <Paragraphs>39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Mass, Momentum, and Energy transfer from the ionosphere to the magnetosphere  (role of molecular/heavy/metallic ions) </vt:lpstr>
      <vt:lpstr>Instruments and satellite for F class</vt:lpstr>
      <vt:lpstr>PowerPoint Presentation</vt:lpstr>
      <vt:lpstr>PowerPoint Presentation</vt:lpstr>
    </vt:vector>
  </TitlesOfParts>
  <Company>IRF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Yamauchi</dc:creator>
  <cp:lastModifiedBy>Yamauchi</cp:lastModifiedBy>
  <cp:revision>61</cp:revision>
  <cp:lastPrinted>2021-12-20T15:58:22Z</cp:lastPrinted>
  <dcterms:created xsi:type="dcterms:W3CDTF">2017-10-24T12:39:58Z</dcterms:created>
  <dcterms:modified xsi:type="dcterms:W3CDTF">2022-01-12T12:44:31Z</dcterms:modified>
</cp:coreProperties>
</file>